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67" r:id="rId4"/>
    <p:sldId id="268" r:id="rId5"/>
    <p:sldId id="269" r:id="rId6"/>
    <p:sldId id="272" r:id="rId7"/>
    <p:sldId id="270" r:id="rId8"/>
    <p:sldId id="273" r:id="rId9"/>
    <p:sldId id="271" r:id="rId10"/>
    <p:sldId id="263" r:id="rId11"/>
    <p:sldId id="274" r:id="rId12"/>
    <p:sldId id="275" r:id="rId13"/>
    <p:sldId id="276" r:id="rId14"/>
    <p:sldId id="277" r:id="rId15"/>
    <p:sldId id="264" r:id="rId16"/>
    <p:sldId id="265" r:id="rId17"/>
  </p:sldIdLst>
  <p:sldSz cx="14630400" cy="8229600"/>
  <p:notesSz cx="8229600" cy="14630400"/>
  <p:embeddedFontLst>
    <p:embeddedFont>
      <p:font typeface="Arial Black" panose="020B0A04020102020204" pitchFamily="34" charset="0"/>
      <p:bold r:id="rId19"/>
    </p:embeddedFont>
    <p:embeddedFont>
      <p:font typeface="Barlow Bold" panose="020B0604020202020204" charset="0"/>
      <p:bold r:id="rId20"/>
    </p:embeddedFont>
    <p:embeddedFont>
      <p:font typeface="Montserrat" panose="00000500000000000000" pitchFamily="2" charset="-52"/>
      <p:regular r:id="rId21"/>
      <p:bold r:id="rId22"/>
      <p:italic r:id="rId23"/>
      <p:boldItalic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FE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1" autoAdjust="0"/>
  </p:normalViewPr>
  <p:slideViewPr>
    <p:cSldViewPr snapToGrid="0" snapToObjects="1">
      <p:cViewPr>
        <p:scale>
          <a:sx n="50" d="100"/>
          <a:sy n="50" d="100"/>
        </p:scale>
        <p:origin x="624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58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Сравнение итогов моделей машинного обучения </a:t>
            </a:r>
            <a:r>
              <a:rPr lang="fr-FR" dirty="0"/>
              <a:t>Stacking  Regressor. 3 </a:t>
            </a:r>
            <a:r>
              <a:rPr lang="ru-RU" dirty="0"/>
              <a:t>датасета: </a:t>
            </a:r>
          </a:p>
          <a:p>
            <a:r>
              <a:rPr lang="ru-RU" dirty="0"/>
              <a:t>1) Без преобразований: </a:t>
            </a:r>
            <a:r>
              <a:rPr lang="fr-FR" dirty="0"/>
              <a:t>R² (</a:t>
            </a:r>
            <a:r>
              <a:rPr lang="ru-RU" dirty="0"/>
              <a:t>тест)  = 0.5948, </a:t>
            </a:r>
            <a:r>
              <a:rPr lang="fr-FR" dirty="0"/>
              <a:t>R² (CV </a:t>
            </a:r>
            <a:r>
              <a:rPr lang="ru-RU" dirty="0"/>
              <a:t>среднее), = 0.4581, </a:t>
            </a:r>
            <a:r>
              <a:rPr lang="fr-FR" dirty="0"/>
              <a:t>R² (CV std) = 0.33 , </a:t>
            </a:r>
          </a:p>
          <a:p>
            <a:r>
              <a:rPr lang="fr-FR" dirty="0"/>
              <a:t>RMSE (</a:t>
            </a:r>
            <a:r>
              <a:rPr lang="ru-RU" dirty="0"/>
              <a:t>тест) = 66.6 млрд, </a:t>
            </a:r>
            <a:r>
              <a:rPr lang="fr-FR" dirty="0"/>
              <a:t>MAE (</a:t>
            </a:r>
            <a:r>
              <a:rPr lang="ru-RU" dirty="0"/>
              <a:t>тест) = 25.98 млрд, </a:t>
            </a:r>
            <a:r>
              <a:rPr lang="fr-FR" dirty="0"/>
              <a:t>MAPE (%) =  97,</a:t>
            </a:r>
          </a:p>
          <a:p>
            <a:r>
              <a:rPr lang="fr-FR" dirty="0"/>
              <a:t> </a:t>
            </a:r>
            <a:r>
              <a:rPr lang="ru-RU" dirty="0"/>
              <a:t>Время оптимизации (мин) = 3, Время обучения (сек) = 4; 2) </a:t>
            </a:r>
          </a:p>
          <a:p>
            <a:endParaRPr lang="ru-RU" dirty="0"/>
          </a:p>
          <a:p>
            <a:r>
              <a:rPr lang="ru-RU" dirty="0"/>
              <a:t>2) Логарифмированная целевая переменная: </a:t>
            </a:r>
            <a:r>
              <a:rPr lang="fr-FR" dirty="0"/>
              <a:t>R² (</a:t>
            </a:r>
            <a:r>
              <a:rPr lang="ru-RU" dirty="0"/>
              <a:t>тест)  = 0.6011, </a:t>
            </a:r>
            <a:r>
              <a:rPr lang="fr-FR" dirty="0"/>
              <a:t>R² (CV </a:t>
            </a:r>
            <a:r>
              <a:rPr lang="ru-RU" dirty="0"/>
              <a:t>среднее), = 0.7423, </a:t>
            </a:r>
            <a:r>
              <a:rPr lang="fr-FR" dirty="0"/>
              <a:t>R² (CV std) = 0.0736, </a:t>
            </a:r>
          </a:p>
          <a:p>
            <a:r>
              <a:rPr lang="fr-FR" dirty="0"/>
              <a:t>RMSE (</a:t>
            </a:r>
            <a:r>
              <a:rPr lang="ru-RU" dirty="0"/>
              <a:t>тест) = 66.1 млрд, </a:t>
            </a:r>
            <a:r>
              <a:rPr lang="fr-FR" dirty="0"/>
              <a:t>MAE (</a:t>
            </a:r>
            <a:r>
              <a:rPr lang="ru-RU" dirty="0"/>
              <a:t>тест) = 21.40 млрд, </a:t>
            </a:r>
            <a:r>
              <a:rPr lang="fr-FR" dirty="0"/>
              <a:t>MAPE (%) =  48.56%,</a:t>
            </a:r>
          </a:p>
          <a:p>
            <a:r>
              <a:rPr lang="fr-FR" dirty="0"/>
              <a:t> </a:t>
            </a:r>
            <a:r>
              <a:rPr lang="ru-RU" dirty="0"/>
              <a:t>Время оптимизации (мин) = 3, Время обучения (сек) = 3;</a:t>
            </a:r>
          </a:p>
          <a:p>
            <a:endParaRPr lang="ru-RU" dirty="0"/>
          </a:p>
          <a:p>
            <a:r>
              <a:rPr lang="ru-RU" dirty="0"/>
              <a:t>3) Логарифмированные признаки и целевая переменная: </a:t>
            </a:r>
            <a:r>
              <a:rPr lang="fr-FR" dirty="0"/>
              <a:t>R² (</a:t>
            </a:r>
            <a:r>
              <a:rPr lang="ru-RU" dirty="0"/>
              <a:t>тест)  = 0.7319, </a:t>
            </a:r>
            <a:r>
              <a:rPr lang="fr-FR" dirty="0"/>
              <a:t>R² (CV </a:t>
            </a:r>
            <a:r>
              <a:rPr lang="ru-RU" dirty="0"/>
              <a:t>среднее), = 0.7695, </a:t>
            </a:r>
            <a:r>
              <a:rPr lang="fr-FR" dirty="0"/>
              <a:t>R² (CV std) = 0.0720, </a:t>
            </a:r>
          </a:p>
          <a:p>
            <a:r>
              <a:rPr lang="fr-FR" dirty="0"/>
              <a:t>RMSE (</a:t>
            </a:r>
            <a:r>
              <a:rPr lang="ru-RU" dirty="0"/>
              <a:t>тест) = 54.2 млрд, </a:t>
            </a:r>
            <a:r>
              <a:rPr lang="fr-FR" dirty="0"/>
              <a:t>MAE (</a:t>
            </a:r>
            <a:r>
              <a:rPr lang="ru-RU" dirty="0"/>
              <a:t>тест) = 17.24 млрд, </a:t>
            </a:r>
            <a:r>
              <a:rPr lang="fr-FR" dirty="0"/>
              <a:t>MAPE (%) = 40.10%,</a:t>
            </a:r>
          </a:p>
          <a:p>
            <a:r>
              <a:rPr lang="fr-FR" dirty="0"/>
              <a:t> </a:t>
            </a:r>
            <a:r>
              <a:rPr lang="ru-RU" dirty="0"/>
              <a:t>Время оптимизации (мин) = 3, Время обучения (сек) = 5;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612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71D14-264B-A8F6-3175-C4E328E46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AB6D520-5AF4-7A85-41FE-FADD706AC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52BBAD-1A03-FD0F-26B9-96B0D27FE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0161E-BFD9-405D-93AA-78FBD9E561BB}" type="datetimeFigureOut">
              <a:rPr lang="ru-RU" smtClean="0"/>
              <a:t>20.12.2025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F08E3F-7E32-6FD6-7376-0134540B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DFB4F4-BD2A-51CE-BAC8-F9E92039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BBB5-9806-46CF-BBBB-EC11001E29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52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1119664"/>
            <a:ext cx="7772400" cy="3223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ru-RU" sz="4050" b="1" dirty="0">
                <a:solidFill>
                  <a:srgbClr val="2E3C4E"/>
                </a:solidFill>
                <a:latin typeface="Barlow Bold" pitchFamily="34" charset="0"/>
                <a:cs typeface="Barlow Bold" pitchFamily="34" charset="-120"/>
              </a:rPr>
              <a:t>Отчет команды по кейсу 8</a:t>
            </a:r>
          </a:p>
          <a:p>
            <a:pPr marL="0" indent="0" algn="l">
              <a:lnSpc>
                <a:spcPts val="5050"/>
              </a:lnSpc>
              <a:buNone/>
            </a:pPr>
            <a:r>
              <a:rPr lang="ru-RU" sz="4050" b="1" dirty="0">
                <a:solidFill>
                  <a:srgbClr val="2E3C4E"/>
                </a:solidFill>
                <a:latin typeface="Barlow Bold" pitchFamily="34" charset="0"/>
                <a:cs typeface="Barlow Bold" pitchFamily="34" charset="-120"/>
              </a:rPr>
              <a:t>В рамках 6 этапа «Ансамблевые методы».</a:t>
            </a:r>
          </a:p>
          <a:p>
            <a:pPr marL="0" indent="0" algn="l">
              <a:lnSpc>
                <a:spcPts val="5050"/>
              </a:lnSpc>
              <a:buNone/>
            </a:pPr>
            <a:endParaRPr lang="ru-RU" sz="4050" b="1" dirty="0">
              <a:solidFill>
                <a:srgbClr val="2E3C4E"/>
              </a:solidFill>
              <a:latin typeface="Barlow Bold" pitchFamily="34" charset="0"/>
              <a:cs typeface="Barlow Bold" pitchFamily="34" charset="-120"/>
            </a:endParaRPr>
          </a:p>
          <a:p>
            <a:pPr marL="0" indent="0" algn="l">
              <a:lnSpc>
                <a:spcPts val="5050"/>
              </a:lnSpc>
              <a:buNone/>
            </a:pPr>
            <a:endParaRPr lang="ru-RU" sz="4050" b="1" dirty="0">
              <a:solidFill>
                <a:srgbClr val="2E3C4E"/>
              </a:solidFill>
              <a:latin typeface="Barlow Bold" pitchFamily="34" charset="0"/>
              <a:cs typeface="Barlow Bold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5800" y="4421624"/>
            <a:ext cx="7772400" cy="154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ru-RU" sz="3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Ансамбль ансамблей или</a:t>
            </a:r>
            <a:r>
              <a:rPr lang="en-US" sz="3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</a:p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Stacking Regressor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17119"/>
            <a:ext cx="114801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Интерпретация модели (SHAP-анализ)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971324"/>
            <a:ext cx="533197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Топ-5 наиболее важных признаков: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54413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EBITDA – наибольшее влияние (SHAP = 0.7086).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96656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52 Week Low – минимальная цена за год.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38900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52 Week High – максимальная цена за год.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81143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– выручка компании.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23386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Earnings/Share – прибыль на акцию.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2971324"/>
            <a:ext cx="45834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Влияние секторов экономики: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7139" y="354413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Financials (финансовый сектор) – наибольшее влияние.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31327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Utilities (коммунальные услуги).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473571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 Technology (IT).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5277326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Ключевой инсайт: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EBITDA является главным драйвером рыночной капитализации, но его влияние отрицательное – требует дальнейшего анализа.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55E198-FE08-2459-8DEA-9DC2B956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782" y="288486"/>
            <a:ext cx="10960338" cy="734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8A5C12-0F17-FA17-E626-95F07E6A8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39" y="114313"/>
            <a:ext cx="8540201" cy="80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9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B73B99-7E0B-743E-FA66-4ECF9D0A1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8360"/>
            <a:ext cx="14630400" cy="4291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ABF5C-D720-2144-C7D1-5A9760BA0D9A}"/>
              </a:ext>
            </a:extLst>
          </p:cNvPr>
          <p:cNvSpPr txBox="1"/>
          <p:nvPr/>
        </p:nvSpPr>
        <p:spPr>
          <a:xfrm>
            <a:off x="5595759" y="358914"/>
            <a:ext cx="3022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rial Black" panose="020B0A04020102020204" pitchFamily="34" charset="0"/>
                <a:cs typeface="Arial" panose="020B0604020202020204" pitchFamily="34" charset="0"/>
              </a:rPr>
              <a:t>Force plot</a:t>
            </a:r>
            <a:endParaRPr lang="ru-RU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68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D7F5D-2C0D-E87E-C9C9-8A6A0018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53383C-C9C3-990F-B933-5E216559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448" y="1542841"/>
            <a:ext cx="7546224" cy="668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1131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Визуализация результатов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5232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Графики: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44709" y="320444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 vs Predicted (log scale) – точки близки к диагонали, модель хорошо предсказывает.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397359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Сравнение R² по сценариям – наглядно виден рост качества.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439602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SHAP Summary Plot – показывает важность и направление влияния признаков.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4709" y="516516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Зависимости SHAP – нелинейные связи EBITDA и ценовых экстремумов.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44709" y="593431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Force Plot – объяснение предсказания для конкретной компании.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636" y="294382"/>
            <a:ext cx="5720239" cy="599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Выводы и заключение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38056" y="1068647"/>
            <a:ext cx="4329827" cy="4952940"/>
          </a:xfrm>
          <a:prstGeom prst="roundRect">
            <a:avLst>
              <a:gd name="adj" fmla="val 256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06635" y="1176785"/>
            <a:ext cx="104119" cy="48752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1781" y="1176784"/>
            <a:ext cx="2972753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Основные достижения: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911781" y="1592223"/>
            <a:ext cx="3850957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Успешно построен Stacking Regressor с R² = 0.73 на тесте.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911781" y="2223849"/>
            <a:ext cx="3850957" cy="87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Логарифмирование признаков и целевой переменной улучшило качество на 14%.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911781" y="3467100"/>
            <a:ext cx="3850957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CatBoost – лучшая базовая модель (R² = 0.7675).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911781" y="4174927"/>
            <a:ext cx="3850957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Модель интерпретируема: ключевые факторы – EBITDA и динамика цен.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5150168" y="1099127"/>
            <a:ext cx="4329946" cy="4952939"/>
          </a:xfrm>
          <a:prstGeom prst="roundRect">
            <a:avLst>
              <a:gd name="adj" fmla="val 256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306" y="1176775"/>
            <a:ext cx="104119" cy="48752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3892" y="1152644"/>
            <a:ext cx="239875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Рекомендации:</a:t>
            </a:r>
            <a:endParaRPr lang="en-US" sz="2400" dirty="0"/>
          </a:p>
        </p:txBody>
      </p:sp>
      <p:sp>
        <p:nvSpPr>
          <p:cNvPr id="14" name="Text 10"/>
          <p:cNvSpPr/>
          <p:nvPr/>
        </p:nvSpPr>
        <p:spPr>
          <a:xfrm>
            <a:off x="5423892" y="1568111"/>
            <a:ext cx="3851077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Использовать логарифмированные данные для финансовых прогнозов.</a:t>
            </a:r>
            <a:endParaRPr lang="en-US" dirty="0"/>
          </a:p>
        </p:txBody>
      </p:sp>
      <p:sp>
        <p:nvSpPr>
          <p:cNvPr id="15" name="Text 11"/>
          <p:cNvSpPr/>
          <p:nvPr/>
        </p:nvSpPr>
        <p:spPr>
          <a:xfrm>
            <a:off x="5436569" y="2889585"/>
            <a:ext cx="3851077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Учитывать EBITDA и ценовые экстремумы как ключевые метрики.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5423892" y="3968946"/>
            <a:ext cx="3851077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Дополнительно изучить отрицательное влияние EBITDA.</a:t>
            </a:r>
            <a:endParaRPr lang="en-US" dirty="0"/>
          </a:p>
        </p:txBody>
      </p:sp>
      <p:sp>
        <p:nvSpPr>
          <p:cNvPr id="17" name="Shape 13"/>
          <p:cNvSpPr/>
          <p:nvPr/>
        </p:nvSpPr>
        <p:spPr>
          <a:xfrm>
            <a:off x="9662398" y="1099127"/>
            <a:ext cx="4329946" cy="4952939"/>
          </a:xfrm>
          <a:prstGeom prst="roundRect">
            <a:avLst>
              <a:gd name="adj" fmla="val 256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538" y="1299775"/>
            <a:ext cx="101492" cy="475229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936123" y="1152644"/>
            <a:ext cx="239875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Перспективы:</a:t>
            </a:r>
            <a:endParaRPr lang="en-US" sz="2400" dirty="0"/>
          </a:p>
        </p:txBody>
      </p:sp>
      <p:sp>
        <p:nvSpPr>
          <p:cNvPr id="20" name="Text 15"/>
          <p:cNvSpPr/>
          <p:nvPr/>
        </p:nvSpPr>
        <p:spPr>
          <a:xfrm>
            <a:off x="9936123" y="1808259"/>
            <a:ext cx="3851077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Добавление макроэкономических показателей.</a:t>
            </a:r>
            <a:endParaRPr lang="en-US" dirty="0"/>
          </a:p>
        </p:txBody>
      </p:sp>
      <p:sp>
        <p:nvSpPr>
          <p:cNvPr id="21" name="Text 16"/>
          <p:cNvSpPr/>
          <p:nvPr/>
        </p:nvSpPr>
        <p:spPr>
          <a:xfrm>
            <a:off x="9936123" y="2784630"/>
            <a:ext cx="3851077" cy="1010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Прогнозирование в динамике (временные ряды).</a:t>
            </a:r>
            <a:endParaRPr lang="en-US" dirty="0"/>
          </a:p>
        </p:txBody>
      </p:sp>
      <p:sp>
        <p:nvSpPr>
          <p:cNvPr id="23" name="Text 18"/>
          <p:cNvSpPr/>
          <p:nvPr/>
        </p:nvSpPr>
        <p:spPr>
          <a:xfrm>
            <a:off x="638056" y="6257092"/>
            <a:ext cx="13354288" cy="1166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Краткое резюме После оптимизации и сравнения трёх подходов к данным, лучший результат показала модель с логарифмированием признаков и целевой переменной (R²=0.73). CatBoost оказался лучшим базовым алгоритмом. SHAP-анализ выявил, что EBITDA и годовые экстремумы цен – ключевые драйверы капитализации. Модель стабильна, интерпретируема и готова к использованию.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46BC87-70E6-8FD2-3497-BBE675D0B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422" y="552390"/>
            <a:ext cx="5646978" cy="516698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58309" y="334134"/>
            <a:ext cx="104935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</a:t>
            </a: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адачи </a:t>
            </a:r>
            <a:r>
              <a:rPr lang="ru-RU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 рамках этапа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758309" y="156676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Исследовать влияние Robust Scaler / </a:t>
            </a:r>
          </a:p>
          <a:p>
            <a:pPr algn="l">
              <a:lnSpc>
                <a:spcPts val="2700"/>
              </a:lnSpc>
              <a:buSzPct val="100000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логарифмирования признаков  и </a:t>
            </a:r>
          </a:p>
          <a:p>
            <a:pPr algn="l">
              <a:lnSpc>
                <a:spcPts val="2700"/>
              </a:lnSpc>
              <a:buSzPct val="100000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целевой переменной на качество модели.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58309" y="28829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Оптимизировать гиперпараметры 5 базовых моделей </a:t>
            </a:r>
            <a:endParaRPr lang="ru-RU" sz="20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algn="l">
              <a:lnSpc>
                <a:spcPts val="2700"/>
              </a:lnSpc>
              <a:buSzPct val="100000"/>
            </a:pPr>
            <a:r>
              <a:rPr lang="ru-RU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</a:t>
            </a: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 помощью Optuna.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8309" y="381176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Обучить Stacking Regressor с линейной мета-моделью.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8309" y="443949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Оценить качество модели на тестовой выборке </a:t>
            </a:r>
            <a:endParaRPr lang="ru-RU" sz="20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algn="l">
              <a:lnSpc>
                <a:spcPts val="2700"/>
              </a:lnSpc>
              <a:buSzPct val="100000"/>
            </a:pPr>
            <a:r>
              <a:rPr lang="ru-RU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</a:t>
            </a: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 с помощью кросс-валидации.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58309" y="530202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Интерпретировать </a:t>
            </a:r>
            <a:r>
              <a:rPr lang="en-US" sz="2000" dirty="0" err="1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результаты</a:t>
            </a: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с помощью SHAP-анализа.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6269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диаграмм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FCB6120-50CD-0558-19E6-AEE7F1B27F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17"/>
          <a:stretch>
            <a:fillRect/>
          </a:stretch>
        </p:blipFill>
        <p:spPr>
          <a:xfrm>
            <a:off x="5568461" y="0"/>
            <a:ext cx="9061939" cy="823578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8DD0943C-3F74-122D-DB3D-B20CD1703ED3}"/>
              </a:ext>
            </a:extLst>
          </p:cNvPr>
          <p:cNvSpPr/>
          <p:nvPr/>
        </p:nvSpPr>
        <p:spPr>
          <a:xfrm>
            <a:off x="500402" y="2092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Алгоритм:</a:t>
            </a:r>
            <a:endParaRPr lang="en-US" sz="22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79DC7F26-A6F9-C556-B187-2E34F6C6CF2E}"/>
              </a:ext>
            </a:extLst>
          </p:cNvPr>
          <p:cNvSpPr/>
          <p:nvPr/>
        </p:nvSpPr>
        <p:spPr>
          <a:xfrm>
            <a:off x="2126602" y="20927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Stacking Regressor (стекинг).</a:t>
            </a:r>
            <a:endParaRPr lang="en-US" sz="17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F5E806C1-4485-FBE0-5104-3A176833FAFE}"/>
              </a:ext>
            </a:extLst>
          </p:cNvPr>
          <p:cNvSpPr/>
          <p:nvPr/>
        </p:nvSpPr>
        <p:spPr>
          <a:xfrm>
            <a:off x="500402" y="75075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Базовые модели:</a:t>
            </a:r>
            <a:endParaRPr lang="en-US" sz="22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7D880C0B-A5D9-A54E-BA18-8D81CD0EBD71}"/>
              </a:ext>
            </a:extLst>
          </p:cNvPr>
          <p:cNvSpPr/>
          <p:nvPr/>
        </p:nvSpPr>
        <p:spPr>
          <a:xfrm>
            <a:off x="500402" y="132356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Ridge Regression</a:t>
            </a:r>
            <a:endParaRPr lang="en-US" sz="1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66C1EA9-92DB-5547-CC96-4E0E2C29FF0E}"/>
              </a:ext>
            </a:extLst>
          </p:cNvPr>
          <p:cNvSpPr/>
          <p:nvPr/>
        </p:nvSpPr>
        <p:spPr>
          <a:xfrm>
            <a:off x="500402" y="174599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</a:rPr>
              <a:t>Random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Forest Regressor</a:t>
            </a:r>
            <a:endParaRPr lang="en-US" sz="17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7BDC3C9-41F4-249D-E4F3-3DC3B4778354}"/>
              </a:ext>
            </a:extLst>
          </p:cNvPr>
          <p:cNvSpPr/>
          <p:nvPr/>
        </p:nvSpPr>
        <p:spPr>
          <a:xfrm>
            <a:off x="500402" y="216843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</a:t>
            </a:r>
            <a:endParaRPr lang="en-US" sz="17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2C34EFC3-294D-28C8-6311-313BC88DE9D5}"/>
              </a:ext>
            </a:extLst>
          </p:cNvPr>
          <p:cNvSpPr/>
          <p:nvPr/>
        </p:nvSpPr>
        <p:spPr>
          <a:xfrm>
            <a:off x="500402" y="259086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LightGBM</a:t>
            </a:r>
            <a:endParaRPr lang="en-US" sz="17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3AFE6562-DF5F-4F03-1E18-BDC2D876F309}"/>
              </a:ext>
            </a:extLst>
          </p:cNvPr>
          <p:cNvSpPr/>
          <p:nvPr/>
        </p:nvSpPr>
        <p:spPr>
          <a:xfrm>
            <a:off x="500402" y="29776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CatBoost</a:t>
            </a:r>
            <a:endParaRPr lang="en-US" sz="17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883181AC-CA47-0D3B-594B-627956BA58D1}"/>
              </a:ext>
            </a:extLst>
          </p:cNvPr>
          <p:cNvSpPr/>
          <p:nvPr/>
        </p:nvSpPr>
        <p:spPr>
          <a:xfrm>
            <a:off x="500402" y="33645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Мета-модель:</a:t>
            </a:r>
            <a:endParaRPr lang="en-US" sz="22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A8EC2C59-0604-57CC-0CE9-670028624DEE}"/>
              </a:ext>
            </a:extLst>
          </p:cNvPr>
          <p:cNvSpPr/>
          <p:nvPr/>
        </p:nvSpPr>
        <p:spPr>
          <a:xfrm>
            <a:off x="500402" y="383967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Линейная регрессия.</a:t>
            </a:r>
            <a:endParaRPr lang="en-US" sz="170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9841F31E-D5ED-F46E-C500-E0B2610700F8}"/>
              </a:ext>
            </a:extLst>
          </p:cNvPr>
          <p:cNvSpPr/>
          <p:nvPr/>
        </p:nvSpPr>
        <p:spPr>
          <a:xfrm>
            <a:off x="500402" y="4273674"/>
            <a:ext cx="49726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Оптимизация гиперпараметров:</a:t>
            </a:r>
            <a:endParaRPr lang="en-US" sz="220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188116F4-59F8-E16C-FFE2-CEDFCEB8C1A6}"/>
              </a:ext>
            </a:extLst>
          </p:cNvPr>
          <p:cNvSpPr/>
          <p:nvPr/>
        </p:nvSpPr>
        <p:spPr>
          <a:xfrm>
            <a:off x="500402" y="467355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Optuna (50</a:t>
            </a:r>
            <a:r>
              <a:rPr lang="ru-RU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попыток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на модель).</a:t>
            </a:r>
            <a:endParaRPr lang="en-US" sz="170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CBCA6A11-92E8-4F30-AF08-2A07707F8BFE}"/>
              </a:ext>
            </a:extLst>
          </p:cNvPr>
          <p:cNvSpPr/>
          <p:nvPr/>
        </p:nvSpPr>
        <p:spPr>
          <a:xfrm>
            <a:off x="500402" y="51511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Валидация:</a:t>
            </a:r>
            <a:endParaRPr lang="en-US" sz="2200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14B781B0-AEA9-C549-E406-27A307163616}"/>
              </a:ext>
            </a:extLst>
          </p:cNvPr>
          <p:cNvSpPr/>
          <p:nvPr/>
        </p:nvSpPr>
        <p:spPr>
          <a:xfrm>
            <a:off x="500402" y="558315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5-кратная кросс-валидация.</a:t>
            </a:r>
            <a:endParaRPr lang="en-US" sz="1700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B4FC7CFE-8D66-AE9D-B3A2-6D98EF18E279}"/>
              </a:ext>
            </a:extLst>
          </p:cNvPr>
          <p:cNvSpPr/>
          <p:nvPr/>
        </p:nvSpPr>
        <p:spPr>
          <a:xfrm>
            <a:off x="500402" y="60797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Сценарии данных:</a:t>
            </a:r>
            <a:endParaRPr lang="en-US" sz="2200" dirty="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47A6C2BA-D57D-9B00-9F60-202557F68315}"/>
              </a:ext>
            </a:extLst>
          </p:cNvPr>
          <p:cNvSpPr/>
          <p:nvPr/>
        </p:nvSpPr>
        <p:spPr>
          <a:xfrm>
            <a:off x="500402" y="652388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Без преобразований.</a:t>
            </a:r>
            <a:endParaRPr lang="en-US" sz="1700" dirty="0"/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713CFE93-A373-4556-7D77-7E30AD43FB37}"/>
              </a:ext>
            </a:extLst>
          </p:cNvPr>
          <p:cNvSpPr/>
          <p:nvPr/>
        </p:nvSpPr>
        <p:spPr>
          <a:xfrm>
            <a:off x="500402" y="687637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 логарифмированием Target</a:t>
            </a:r>
            <a:endParaRPr lang="en-US" sz="1700" dirty="0"/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E2341003-CD7D-ED42-10F6-6CBB65395040}"/>
              </a:ext>
            </a:extLst>
          </p:cNvPr>
          <p:cNvSpPr/>
          <p:nvPr/>
        </p:nvSpPr>
        <p:spPr>
          <a:xfrm>
            <a:off x="500402" y="726972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 логарифмированием признаков </a:t>
            </a:r>
          </a:p>
          <a:p>
            <a:pPr algn="l">
              <a:lnSpc>
                <a:spcPts val="2700"/>
              </a:lnSpc>
              <a:buSzPct val="100000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и Target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632667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2A44AF6-2484-0E71-7829-786262AC61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6" r="-2796"/>
          <a:stretch>
            <a:fillRect/>
          </a:stretch>
        </p:blipFill>
        <p:spPr>
          <a:xfrm>
            <a:off x="0" y="0"/>
            <a:ext cx="1504413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61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246AA-3E6B-081B-3C16-F2386EB9D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D6D88B2-A516-8BE5-DF07-CD75DB24D4C0}"/>
              </a:ext>
            </a:extLst>
          </p:cNvPr>
          <p:cNvSpPr txBox="1"/>
          <p:nvPr/>
        </p:nvSpPr>
        <p:spPr>
          <a:xfrm>
            <a:off x="1828800" y="7133603"/>
            <a:ext cx="10972800" cy="758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Вывод:</a:t>
            </a:r>
            <a:r>
              <a:rPr lang="en-US" sz="1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Логарифмирование значительно улучшает качество модели </a:t>
            </a:r>
            <a:endParaRPr lang="ru-RU" sz="18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8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(R² вырос с 0.59 до 0.73) и снижает относительную ошибку (MAPE упал с 97% до 40%).</a:t>
            </a:r>
            <a:endParaRPr lang="en-US" sz="1800" dirty="0"/>
          </a:p>
        </p:txBody>
      </p:sp>
      <p:pic>
        <p:nvPicPr>
          <p:cNvPr id="6" name="Рисунок 5" descr="Изображение выглядит как текст, снимок экрана, диаграмм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C2576E1-4C26-67E7-6BB9-68CFEDBD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061" y="148130"/>
            <a:ext cx="9228278" cy="69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07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F2488F-F3F4-9267-7356-3EA6288F99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69" t="21603" r="12972" b="7591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FD0CB9-7AA4-57C2-B8CA-839D377E4665}"/>
              </a:ext>
            </a:extLst>
          </p:cNvPr>
          <p:cNvSpPr txBox="1"/>
          <p:nvPr/>
        </p:nvSpPr>
        <p:spPr>
          <a:xfrm>
            <a:off x="2316480" y="269855"/>
            <a:ext cx="9700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Подобранные гиперпараметры</a:t>
            </a:r>
          </a:p>
        </p:txBody>
      </p:sp>
    </p:spTree>
    <p:extLst>
      <p:ext uri="{BB962C8B-B14F-4D97-AF65-F5344CB8AC3E}">
        <p14:creationId xmlns:p14="http://schemas.microsoft.com/office/powerpoint/2010/main" val="194999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C1D433-AE23-8C17-8334-38071E79C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"/>
            <a:ext cx="14630400" cy="8229308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AD0AD611-E4B4-4CDD-991D-B8D3B8FBA911}"/>
              </a:ext>
            </a:extLst>
          </p:cNvPr>
          <p:cNvSpPr/>
          <p:nvPr/>
        </p:nvSpPr>
        <p:spPr>
          <a:xfrm>
            <a:off x="499229" y="169784"/>
            <a:ext cx="1105269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Детальные метрики лучшей модели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EB738-7567-B4F5-9B0A-10053CD0EC5A}"/>
              </a:ext>
            </a:extLst>
          </p:cNvPr>
          <p:cNvSpPr txBox="1"/>
          <p:nvPr/>
        </p:nvSpPr>
        <p:spPr>
          <a:xfrm>
            <a:off x="499229" y="1283142"/>
            <a:ext cx="7315200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Качество на тесте: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5311CD5-FF3B-9F18-D9FB-17A17E4072D0}"/>
              </a:ext>
            </a:extLst>
          </p:cNvPr>
          <p:cNvSpPr/>
          <p:nvPr/>
        </p:nvSpPr>
        <p:spPr>
          <a:xfrm>
            <a:off x="499229" y="202108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= 0.7319 – модель объясняет ~73% дисперсии.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211D6892-878A-1E04-13C7-C4152A6B52EF}"/>
              </a:ext>
            </a:extLst>
          </p:cNvPr>
          <p:cNvSpPr/>
          <p:nvPr/>
        </p:nvSpPr>
        <p:spPr>
          <a:xfrm>
            <a:off x="499229" y="244352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RMSE = 54.2 млрд – средняя ошибка в абсолютных величинах.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7A0FF865-7077-3F84-8272-AD44F1B63CDB}"/>
              </a:ext>
            </a:extLst>
          </p:cNvPr>
          <p:cNvSpPr/>
          <p:nvPr/>
        </p:nvSpPr>
        <p:spPr>
          <a:xfrm>
            <a:off x="499229" y="286595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MAE = 17.24 млрд – средняя абсолютная ошибка.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8FA028BF-F364-6A1D-4824-B2ADBAA4D8BC}"/>
              </a:ext>
            </a:extLst>
          </p:cNvPr>
          <p:cNvSpPr/>
          <p:nvPr/>
        </p:nvSpPr>
        <p:spPr>
          <a:xfrm>
            <a:off x="499229" y="328838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MAPE = 40.10% – средняя относительная ошибка.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A5659034-B7D1-8BD0-00A0-03BDE8CBBAD2}"/>
              </a:ext>
            </a:extLst>
          </p:cNvPr>
          <p:cNvSpPr/>
          <p:nvPr/>
        </p:nvSpPr>
        <p:spPr>
          <a:xfrm>
            <a:off x="499229" y="5971699"/>
            <a:ext cx="433709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chemeClr val="bg1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Кросс-валидация (5 фолдов):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D652B2E2-5368-5B09-06CC-965AD10087EC}"/>
              </a:ext>
            </a:extLst>
          </p:cNvPr>
          <p:cNvSpPr/>
          <p:nvPr/>
        </p:nvSpPr>
        <p:spPr>
          <a:xfrm>
            <a:off x="499229" y="66528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Средний R² = 0.7695 ± 0.0720.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7337F5D1-028A-546F-9E24-C6BF86A64D09}"/>
              </a:ext>
            </a:extLst>
          </p:cNvPr>
          <p:cNvSpPr/>
          <p:nvPr/>
        </p:nvSpPr>
        <p:spPr>
          <a:xfrm>
            <a:off x="499229" y="70752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Стабильность: от 0.6514 до 0.8745.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9CF1AC2E-F626-1BF9-1097-511566D3262F}"/>
              </a:ext>
            </a:extLst>
          </p:cNvPr>
          <p:cNvSpPr/>
          <p:nvPr/>
        </p:nvSpPr>
        <p:spPr>
          <a:xfrm>
            <a:off x="499229" y="766572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Вывод: Модель устойчива, нет переобучения.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79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C63FE16-7E58-C1F9-CD99-A6AA2F265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"/>
            <a:ext cx="14630400" cy="82293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8C7B83-9831-D688-E0BB-D0897A3CAEF2}"/>
              </a:ext>
            </a:extLst>
          </p:cNvPr>
          <p:cNvSpPr txBox="1"/>
          <p:nvPr/>
        </p:nvSpPr>
        <p:spPr>
          <a:xfrm>
            <a:off x="350520" y="148828"/>
            <a:ext cx="60635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Детальные результаты кросс-валидации: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Фолд 1: R² = 0.7969 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Фолд 2: R² = 0.7679 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Фолд 3: R² = 0.8745 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Фолд 4: R² = 0.7567 </a:t>
            </a:r>
          </a:p>
          <a:p>
            <a:r>
              <a:rPr lang="ru-RU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Фолд 5: R² = 0.6514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D38187-E6FD-555D-98C1-1EE5F4C7CAFA}"/>
              </a:ext>
            </a:extLst>
          </p:cNvPr>
          <p:cNvSpPr txBox="1"/>
          <p:nvPr/>
        </p:nvSpPr>
        <p:spPr>
          <a:xfrm>
            <a:off x="350520" y="3827459"/>
            <a:ext cx="499168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  <a:p>
            <a:r>
              <a:rPr lang="ru-RU" dirty="0"/>
              <a:t>Итоги кросс-валидации: </a:t>
            </a:r>
            <a:endParaRPr lang="en-US" dirty="0"/>
          </a:p>
          <a:p>
            <a:endParaRPr lang="ru-RU" dirty="0"/>
          </a:p>
          <a:p>
            <a:r>
              <a:rPr lang="ru-RU" dirty="0"/>
              <a:t>Среднее R²: 0.7695 </a:t>
            </a:r>
          </a:p>
          <a:p>
            <a:r>
              <a:rPr lang="ru-RU" dirty="0"/>
              <a:t>Стандартное отклонение: 0.0720 </a:t>
            </a:r>
          </a:p>
          <a:p>
            <a:r>
              <a:rPr lang="ru-RU" dirty="0"/>
              <a:t>Минимальное R²: 0.6514 </a:t>
            </a:r>
          </a:p>
          <a:p>
            <a:r>
              <a:rPr lang="ru-RU" dirty="0"/>
              <a:t>Максимальное R²: 0.8745</a:t>
            </a:r>
          </a:p>
        </p:txBody>
      </p:sp>
    </p:spTree>
    <p:extLst>
      <p:ext uri="{BB962C8B-B14F-4D97-AF65-F5344CB8AC3E}">
        <p14:creationId xmlns:p14="http://schemas.microsoft.com/office/powerpoint/2010/main" val="197150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линия, снимок экрана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88A7217-CB79-352D-9DBF-7164B46B9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" y="-1"/>
            <a:ext cx="12294870" cy="81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3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798</Words>
  <Application>Microsoft Office PowerPoint</Application>
  <PresentationFormat>Произвольный</PresentationFormat>
  <Paragraphs>110</Paragraphs>
  <Slides>16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Barlow Bold</vt:lpstr>
      <vt:lpstr>Arial Black</vt:lpstr>
      <vt:lpstr>Arial</vt:lpstr>
      <vt:lpstr>Wingdings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Alexander Pudov</dc:creator>
  <cp:lastModifiedBy>Alexander Pudov</cp:lastModifiedBy>
  <cp:revision>33</cp:revision>
  <dcterms:created xsi:type="dcterms:W3CDTF">2025-12-19T17:19:04Z</dcterms:created>
  <dcterms:modified xsi:type="dcterms:W3CDTF">2025-12-20T13:57:31Z</dcterms:modified>
</cp:coreProperties>
</file>